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omments/modernComment_101_6815DAC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2" r:id="rId1"/>
  </p:sldMasterIdLst>
  <p:sldIdLst>
    <p:sldId id="257" r:id="rId2"/>
    <p:sldId id="258" r:id="rId3"/>
    <p:sldId id="263" r:id="rId4"/>
    <p:sldId id="265" r:id="rId5"/>
    <p:sldId id="279" r:id="rId6"/>
    <p:sldId id="261" r:id="rId7"/>
    <p:sldId id="260" r:id="rId8"/>
    <p:sldId id="262" r:id="rId9"/>
    <p:sldId id="280" r:id="rId10"/>
    <p:sldId id="288" r:id="rId11"/>
    <p:sldId id="290" r:id="rId12"/>
    <p:sldId id="291" r:id="rId13"/>
    <p:sldId id="281" r:id="rId14"/>
    <p:sldId id="282" r:id="rId15"/>
    <p:sldId id="256" r:id="rId16"/>
    <p:sldId id="264" r:id="rId17"/>
  </p:sldIdLst>
  <p:sldSz cx="12192000" cy="6858000"/>
  <p:notesSz cx="6858000" cy="9144000"/>
  <p:embeddedFontLst>
    <p:embeddedFont>
      <p:font typeface="Josefin Sans Light" pitchFamily="2" charset="0"/>
      <p:regular r:id="rId18"/>
      <p:italic r:id="rId19"/>
    </p:embeddedFont>
    <p:embeddedFont>
      <p:font typeface="Josefin Sans SemiBold" pitchFamily="2" charset="0"/>
      <p:regular r:id="rId20"/>
      <p:bold r:id="rId21"/>
      <p:italic r:id="rId22"/>
      <p:boldItalic r:id="rId23"/>
    </p:embeddedFont>
    <p:embeddedFont>
      <p:font typeface="Julius Sans One" panose="020B0600000101010101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F3A873-5E73-AF47-5168-60E826C34ABE}" name="Administrator" initials="A" userId="Administrato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36"/>
    <a:srgbClr val="0A0C1B"/>
    <a:srgbClr val="CFF0D5"/>
    <a:srgbClr val="5BB19C"/>
    <a:srgbClr val="208E9B"/>
    <a:srgbClr val="112A48"/>
    <a:srgbClr val="1A7B73"/>
    <a:srgbClr val="ADBFC3"/>
    <a:srgbClr val="090B0C"/>
    <a:srgbClr val="F9CB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94"/>
  </p:normalViewPr>
  <p:slideViewPr>
    <p:cSldViewPr snapToGrid="0" snapToObjects="1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omments/modernComment_101_6815DA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757702-E0BC-4A3D-986F-976B1DE04113}" authorId="{13F3A873-5E73-AF47-5168-60E826C34ABE}" created="2024-01-17T08:30:01.339">
    <pc:sldMkLst xmlns:pc="http://schemas.microsoft.com/office/powerpoint/2013/main/command">
      <pc:docMk/>
      <pc:sldMk cId="1746262724" sldId="257"/>
    </pc:sldMkLst>
    <p188:txBody>
      <a:bodyPr/>
      <a:lstStyle/>
      <a:p>
        <a:r>
          <a:rPr lang="ko-KR" altLang="en-US"/>
          <a:t>자율주행자동차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31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F0B1-5FBF-6F99-DA2D-C2AE165C7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622" y="281358"/>
            <a:ext cx="1064361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CLICK TO ADD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DEA1F5-0E0B-B85B-D1EB-BEBCBED6E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933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927EF45-A807-DB68-1EE5-2260524171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9933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A415738-ECED-ED41-CA59-8E7C19FEC1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566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99194BA-C71C-FB82-7058-42ECFE165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3533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C9BA2BC-110F-DB84-10C1-221D101343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3533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E7A2705-D148-A99C-16ED-444258463C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37742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9B7D98-8661-78D4-B906-E82F8AA1DB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628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2B64643-487D-62DA-ED87-8BFFC06F4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628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68C7255-63FE-E78E-F2B6-8C33F2646E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62918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3EA25A-8DAD-D356-C0BA-9C67D9A427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924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BB83F7C-5495-8D46-6D74-3F64F3846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924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3AEB463-3922-C6AB-FFB8-2EE779519A7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88094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926F0D6-3D6F-CF88-7E9C-73E88C5C4B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7927" y="1397328"/>
            <a:ext cx="1438475" cy="445972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285DCD4-48AB-6937-6F44-D27E776530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97927" y="1821148"/>
            <a:ext cx="1438475" cy="655450"/>
          </a:xfrm>
          <a:effectLst/>
        </p:spPr>
        <p:txBody>
          <a:bodyPr lIns="91440" tIns="0" rIns="91440" bIns="0" anchor="t">
            <a:noAutofit/>
          </a:bodyPr>
          <a:lstStyle>
            <a:lvl1pPr marL="0" indent="0">
              <a:spcBef>
                <a:spcPts val="0"/>
              </a:spcBef>
              <a:buNone/>
              <a:defRPr sz="5400" b="1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CD2BFCC-FEE2-31DA-0E90-6DCCB69F62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13268" y="2356707"/>
            <a:ext cx="2066101" cy="2704392"/>
          </a:xfrm>
          <a:custGeom>
            <a:avLst/>
            <a:gdLst>
              <a:gd name="connsiteX0" fmla="*/ 0 w 2066101"/>
              <a:gd name="connsiteY0" fmla="*/ 0 h 2704392"/>
              <a:gd name="connsiteX1" fmla="*/ 2066101 w 2066101"/>
              <a:gd name="connsiteY1" fmla="*/ 0 h 2704392"/>
              <a:gd name="connsiteX2" fmla="*/ 2066101 w 2066101"/>
              <a:gd name="connsiteY2" fmla="*/ 2704392 h 2704392"/>
              <a:gd name="connsiteX3" fmla="*/ 0 w 2066101"/>
              <a:gd name="connsiteY3" fmla="*/ 2704392 h 27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101" h="2704392">
                <a:moveTo>
                  <a:pt x="0" y="0"/>
                </a:moveTo>
                <a:lnTo>
                  <a:pt x="2066101" y="0"/>
                </a:lnTo>
                <a:lnTo>
                  <a:pt x="2066101" y="2704392"/>
                </a:lnTo>
                <a:lnTo>
                  <a:pt x="0" y="270439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822960" rtlCol="0" anchor="t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Add text here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091A83-55C5-27FA-B0EE-E6E2092FE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764" y="1306286"/>
            <a:ext cx="10634472" cy="39136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CE5B613-CC47-7166-1079-72D34B53B9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9010" y="5697791"/>
            <a:ext cx="2953893" cy="221227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6DA3FD6-1913-5628-D35E-F45A79957F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9010" y="5919018"/>
            <a:ext cx="2953893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334E18-390E-B481-4560-DAEAEF9D71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84327" y="5697791"/>
            <a:ext cx="3828963" cy="21139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BB770A94-1A8E-909F-55E5-9098532EFF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84327" y="5919018"/>
            <a:ext cx="3828963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092BB43-4E44-1C9D-48F2-608DECE301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56284" y="5697791"/>
            <a:ext cx="2890149" cy="21139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300" b="1" cap="all" baseline="0">
                <a:latin typeface="+mj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05A4B16-00D8-58AA-3C2E-8351922FC67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56284" y="5919018"/>
            <a:ext cx="2890149" cy="5506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1200" b="0">
                <a:latin typeface="+mn-lt"/>
              </a:defRPr>
            </a:lvl1pPr>
            <a:lvl2pPr marL="457200" indent="0">
              <a:buNone/>
              <a:defRPr b="1">
                <a:latin typeface="+mj-lt"/>
              </a:defRPr>
            </a:lvl2pPr>
            <a:lvl3pPr marL="914400" indent="0">
              <a:buNone/>
              <a:defRPr b="1">
                <a:latin typeface="+mj-lt"/>
              </a:defRPr>
            </a:lvl3pPr>
            <a:lvl4pPr marL="1371600" indent="0">
              <a:buNone/>
              <a:defRPr b="1">
                <a:latin typeface="+mj-lt"/>
              </a:defRPr>
            </a:lvl4pPr>
            <a:lvl5pPr marL="1828800" indent="0">
              <a:buNone/>
              <a:defRPr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0EFD2-0C64-7216-257E-E1D8C1EDE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5779" y="5477927"/>
            <a:ext cx="3201070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95D4D0-921D-C50F-870D-54595D65E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50201" y="5477927"/>
            <a:ext cx="3163768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A7F94B-4FAB-8BB3-3ED5-D4AF2AC98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76849" y="5477927"/>
            <a:ext cx="4274022" cy="1145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EC10B0-6B06-05CE-D736-6768A3FB1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10984" y="1314263"/>
            <a:ext cx="0" cy="39117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635BDF-F930-06EB-FDF1-D75067AAD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4086" y="1310948"/>
            <a:ext cx="6257" cy="39158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96A1C0-3AF0-2C45-21BC-04215DB86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74841" y="1318344"/>
            <a:ext cx="0" cy="39076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C2BD56-DD5B-ABC2-F434-B4AA1E69E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34926" y="1319323"/>
            <a:ext cx="0" cy="39066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CC89FC-4DAE-5807-C0D4-AE935BA2E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8137" y="5063852"/>
            <a:ext cx="3182112" cy="1580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5562B5-D7F8-149B-9F5D-2BF3C381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9322" y="5063638"/>
            <a:ext cx="4271158" cy="150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D8BB4C-02F1-CBAA-42A4-A5A3CDD58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5779" y="5067939"/>
            <a:ext cx="3201074" cy="158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86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4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6815DAC4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B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9EE03437-D8FC-7C42-98D6-25D58E3C08E4}"/>
              </a:ext>
            </a:extLst>
          </p:cNvPr>
          <p:cNvSpPr/>
          <p:nvPr/>
        </p:nvSpPr>
        <p:spPr>
          <a:xfrm rot="10800000">
            <a:off x="539749" y="762000"/>
            <a:ext cx="11112501" cy="5334000"/>
          </a:xfrm>
          <a:prstGeom prst="snip2DiagRect">
            <a:avLst>
              <a:gd name="adj1" fmla="val 0"/>
              <a:gd name="adj2" fmla="val 36246"/>
            </a:avLst>
          </a:prstGeom>
          <a:solidFill>
            <a:srgbClr val="1A7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55E44-EC76-6145-BFC9-7A54EC8009C3}"/>
              </a:ext>
            </a:extLst>
          </p:cNvPr>
          <p:cNvSpPr txBox="1"/>
          <p:nvPr/>
        </p:nvSpPr>
        <p:spPr>
          <a:xfrm>
            <a:off x="4335726" y="2080005"/>
            <a:ext cx="6261100" cy="73866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ko-KR" altLang="en-US" sz="4800" b="1" cap="all" spc="1000" dirty="0">
                <a:solidFill>
                  <a:schemeClr val="bg1"/>
                </a:solidFill>
                <a:latin typeface="Josefin Sans SemiBold" pitchFamily="2" charset="77"/>
              </a:rPr>
              <a:t>자율주행 자동차</a:t>
            </a:r>
            <a:endParaRPr lang="en-US" sz="4800" b="1" cap="all" spc="1000" dirty="0">
              <a:solidFill>
                <a:schemeClr val="bg1"/>
              </a:solidFill>
              <a:latin typeface="Josefin Sans SemiBold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BBE82-D184-4547-BB2A-A5693E147ABE}"/>
              </a:ext>
            </a:extLst>
          </p:cNvPr>
          <p:cNvSpPr/>
          <p:nvPr/>
        </p:nvSpPr>
        <p:spPr>
          <a:xfrm>
            <a:off x="7466276" y="5302286"/>
            <a:ext cx="351976" cy="369315"/>
          </a:xfrm>
          <a:prstGeom prst="rect">
            <a:avLst/>
          </a:prstGeom>
          <a:solidFill>
            <a:srgbClr val="ADBFC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4605-2724-2141-A6C9-7F206F2B5758}"/>
              </a:ext>
            </a:extLst>
          </p:cNvPr>
          <p:cNvSpPr/>
          <p:nvPr/>
        </p:nvSpPr>
        <p:spPr>
          <a:xfrm>
            <a:off x="8049367" y="5302285"/>
            <a:ext cx="351976" cy="369315"/>
          </a:xfrm>
          <a:prstGeom prst="rect">
            <a:avLst/>
          </a:prstGeom>
          <a:solidFill>
            <a:srgbClr val="2929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52728A-4260-464B-89EB-6DCE8140E42F}"/>
              </a:ext>
            </a:extLst>
          </p:cNvPr>
          <p:cNvSpPr/>
          <p:nvPr/>
        </p:nvSpPr>
        <p:spPr>
          <a:xfrm>
            <a:off x="8619449" y="5302284"/>
            <a:ext cx="351976" cy="369315"/>
          </a:xfrm>
          <a:prstGeom prst="rect">
            <a:avLst/>
          </a:prstGeom>
          <a:solidFill>
            <a:srgbClr val="090B0C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33EB5C-06A1-BF40-9FF8-0FDCDDA01DCA}"/>
              </a:ext>
            </a:extLst>
          </p:cNvPr>
          <p:cNvSpPr/>
          <p:nvPr/>
        </p:nvSpPr>
        <p:spPr>
          <a:xfrm>
            <a:off x="9173781" y="5302283"/>
            <a:ext cx="351976" cy="369315"/>
          </a:xfrm>
          <a:prstGeom prst="rect">
            <a:avLst/>
          </a:prstGeom>
          <a:solidFill>
            <a:srgbClr val="112A48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A1F4AE-3FFE-664C-8E96-017627272EAF}"/>
              </a:ext>
            </a:extLst>
          </p:cNvPr>
          <p:cNvSpPr/>
          <p:nvPr/>
        </p:nvSpPr>
        <p:spPr>
          <a:xfrm>
            <a:off x="9743863" y="5302282"/>
            <a:ext cx="351976" cy="369315"/>
          </a:xfrm>
          <a:prstGeom prst="rect">
            <a:avLst/>
          </a:prstGeom>
          <a:solidFill>
            <a:srgbClr val="208E9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91230-D962-E84A-B517-C408F1D1B58B}"/>
              </a:ext>
            </a:extLst>
          </p:cNvPr>
          <p:cNvSpPr/>
          <p:nvPr/>
        </p:nvSpPr>
        <p:spPr>
          <a:xfrm>
            <a:off x="10313945" y="5307018"/>
            <a:ext cx="351976" cy="369315"/>
          </a:xfrm>
          <a:prstGeom prst="rect">
            <a:avLst/>
          </a:prstGeom>
          <a:solidFill>
            <a:srgbClr val="1A7B7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A237D-A503-E849-B264-42BB96AB7972}"/>
              </a:ext>
            </a:extLst>
          </p:cNvPr>
          <p:cNvSpPr/>
          <p:nvPr/>
        </p:nvSpPr>
        <p:spPr>
          <a:xfrm>
            <a:off x="10881286" y="5307018"/>
            <a:ext cx="351976" cy="369315"/>
          </a:xfrm>
          <a:prstGeom prst="rect">
            <a:avLst/>
          </a:prstGeom>
          <a:solidFill>
            <a:srgbClr val="CFF0D5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67E4B-4A06-264B-980B-E9C0C208B2DE}"/>
              </a:ext>
            </a:extLst>
          </p:cNvPr>
          <p:cNvCxnSpPr>
            <a:cxnSpLocks/>
          </p:cNvCxnSpPr>
          <p:nvPr/>
        </p:nvCxnSpPr>
        <p:spPr>
          <a:xfrm>
            <a:off x="3081877" y="2945317"/>
            <a:ext cx="68799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D1A19-F9A4-FA49-8182-5A1139077603}"/>
              </a:ext>
            </a:extLst>
          </p:cNvPr>
          <p:cNvSpPr txBox="1"/>
          <p:nvPr/>
        </p:nvSpPr>
        <p:spPr>
          <a:xfrm>
            <a:off x="3135664" y="3408310"/>
            <a:ext cx="399308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2400" cap="all" spc="1000" dirty="0">
                <a:solidFill>
                  <a:schemeClr val="bg1"/>
                </a:solidFill>
                <a:latin typeface="+mj-ea"/>
                <a:ea typeface="+mj-ea"/>
              </a:rPr>
              <a:t>Team 3</a:t>
            </a:r>
            <a:r>
              <a:rPr lang="ko-KR" altLang="en-US" sz="2400" cap="all" spc="1000" dirty="0">
                <a:solidFill>
                  <a:schemeClr val="bg1"/>
                </a:solidFill>
                <a:latin typeface="+mj-ea"/>
                <a:ea typeface="+mj-ea"/>
              </a:rPr>
              <a:t>조</a:t>
            </a:r>
            <a:endParaRPr lang="en-US" sz="2400" cap="all" spc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54984CCE-9E65-7047-AD0C-E1E060F60741}"/>
              </a:ext>
            </a:extLst>
          </p:cNvPr>
          <p:cNvSpPr/>
          <p:nvPr/>
        </p:nvSpPr>
        <p:spPr>
          <a:xfrm rot="5400000">
            <a:off x="2656446" y="3506737"/>
            <a:ext cx="189251" cy="1631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5CE02050-6350-3344-B766-E52CF69A260A}"/>
              </a:ext>
            </a:extLst>
          </p:cNvPr>
          <p:cNvSpPr/>
          <p:nvPr/>
        </p:nvSpPr>
        <p:spPr>
          <a:xfrm rot="5400000">
            <a:off x="2656446" y="4159074"/>
            <a:ext cx="189251" cy="1631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FBCBD7-C408-2EC9-BAB4-0969A7C212B6}"/>
              </a:ext>
            </a:extLst>
          </p:cNvPr>
          <p:cNvSpPr/>
          <p:nvPr/>
        </p:nvSpPr>
        <p:spPr>
          <a:xfrm>
            <a:off x="3081877" y="4055968"/>
            <a:ext cx="296033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</a:rPr>
              <a:t>강현수</a:t>
            </a:r>
            <a:r>
              <a:rPr lang="en-US" altLang="ko-KR" sz="2400" dirty="0">
                <a:solidFill>
                  <a:schemeClr val="bg1"/>
                </a:solidFill>
              </a:rPr>
              <a:t>,  </a:t>
            </a:r>
            <a:r>
              <a:rPr lang="ko-KR" altLang="en-US" sz="2400" dirty="0">
                <a:solidFill>
                  <a:schemeClr val="bg1"/>
                </a:solidFill>
              </a:rPr>
              <a:t>김우영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6A4B3C-200B-C8A5-BD3D-528B203A3EA7}"/>
              </a:ext>
            </a:extLst>
          </p:cNvPr>
          <p:cNvSpPr/>
          <p:nvPr/>
        </p:nvSpPr>
        <p:spPr>
          <a:xfrm>
            <a:off x="1054100" y="1197779"/>
            <a:ext cx="2960336" cy="369331"/>
          </a:xfrm>
          <a:prstGeom prst="rect">
            <a:avLst/>
          </a:prstGeom>
          <a:noFill/>
          <a:ln>
            <a:solidFill>
              <a:srgbClr val="CFF0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한국직업능력교육원</a:t>
            </a:r>
            <a:r>
              <a:rPr lang="ko-KR" altLang="en-US" dirty="0"/>
              <a:t> 안산</a:t>
            </a:r>
          </a:p>
        </p:txBody>
      </p:sp>
    </p:spTree>
    <p:extLst>
      <p:ext uri="{BB962C8B-B14F-4D97-AF65-F5344CB8AC3E}">
        <p14:creationId xmlns:p14="http://schemas.microsoft.com/office/powerpoint/2010/main" val="17462627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3F54998B-8CF3-E045-B7EC-54C8E40BB242}"/>
              </a:ext>
            </a:extLst>
          </p:cNvPr>
          <p:cNvSpPr/>
          <p:nvPr/>
        </p:nvSpPr>
        <p:spPr>
          <a:xfrm>
            <a:off x="475786" y="467222"/>
            <a:ext cx="9188604" cy="99358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1A9BA-A235-9347-9B50-46CB4F4727F7}"/>
              </a:ext>
            </a:extLst>
          </p:cNvPr>
          <p:cNvSpPr txBox="1"/>
          <p:nvPr/>
        </p:nvSpPr>
        <p:spPr>
          <a:xfrm>
            <a:off x="1263666" y="376064"/>
            <a:ext cx="6675864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8800" cap="all" spc="600" dirty="0">
                <a:solidFill>
                  <a:srgbClr val="CFF0D5"/>
                </a:solidFill>
                <a:latin typeface="Josefin Sans SemiBold" pitchFamily="2" charset="77"/>
              </a:rPr>
              <a:t>Week 02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56A5D3-3402-344B-9C9F-FA651879552B}"/>
              </a:ext>
            </a:extLst>
          </p:cNvPr>
          <p:cNvCxnSpPr>
            <a:cxnSpLocks/>
          </p:cNvCxnSpPr>
          <p:nvPr/>
        </p:nvCxnSpPr>
        <p:spPr>
          <a:xfrm>
            <a:off x="1565031" y="6493937"/>
            <a:ext cx="8370849" cy="0"/>
          </a:xfrm>
          <a:prstGeom prst="line">
            <a:avLst/>
          </a:prstGeom>
          <a:ln w="63500">
            <a:solidFill>
              <a:srgbClr val="1A7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181FE79-58AE-0DB5-A8A5-27E2665B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90" y="1619430"/>
            <a:ext cx="2784755" cy="4688064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5B11166-6279-489F-0BAD-0B7E28A0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45" y="1619427"/>
            <a:ext cx="3757499" cy="46880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5ADDAD-D783-C3F8-3934-59A5DD332D50}"/>
              </a:ext>
            </a:extLst>
          </p:cNvPr>
          <p:cNvSpPr txBox="1"/>
          <p:nvPr/>
        </p:nvSpPr>
        <p:spPr>
          <a:xfrm>
            <a:off x="9935880" y="2071749"/>
            <a:ext cx="2091013" cy="1053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200" dirty="0">
                <a:solidFill>
                  <a:schemeClr val="accent1"/>
                </a:solidFill>
                <a:latin typeface="Julius Sans One" panose="02000000000000000000" pitchFamily="2" charset="77"/>
              </a:rPr>
              <a:t>키보드로 방향을 제어하여 앞</a:t>
            </a:r>
            <a:r>
              <a:rPr lang="en-US" altLang="ko-KR" sz="1200" dirty="0">
                <a:solidFill>
                  <a:schemeClr val="accent1"/>
                </a:solidFill>
                <a:latin typeface="Julius Sans One" panose="02000000000000000000" pitchFamily="2" charset="77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Julius Sans One" panose="02000000000000000000" pitchFamily="2" charset="77"/>
              </a:rPr>
              <a:t>좌</a:t>
            </a:r>
            <a:r>
              <a:rPr lang="en-US" altLang="ko-KR" sz="1200" dirty="0">
                <a:solidFill>
                  <a:schemeClr val="accent1"/>
                </a:solidFill>
                <a:latin typeface="Julius Sans One" panose="02000000000000000000" pitchFamily="2" charset="77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Julius Sans One" panose="02000000000000000000" pitchFamily="2" charset="77"/>
              </a:rPr>
              <a:t>우를 구분하여 </a:t>
            </a:r>
            <a:r>
              <a:rPr lang="ko-KR" altLang="en-US" sz="1200" dirty="0" err="1">
                <a:solidFill>
                  <a:schemeClr val="accent1"/>
                </a:solidFill>
                <a:latin typeface="Julius Sans One" panose="02000000000000000000" pitchFamily="2" charset="77"/>
              </a:rPr>
              <a:t>전처리된</a:t>
            </a:r>
            <a:r>
              <a:rPr lang="ko-KR" altLang="en-US" sz="1200" dirty="0">
                <a:solidFill>
                  <a:schemeClr val="accent1"/>
                </a:solidFill>
                <a:latin typeface="Julius Sans One" panose="02000000000000000000" pitchFamily="2" charset="77"/>
              </a:rPr>
              <a:t> 이미지 파일을 수집</a:t>
            </a:r>
            <a:endParaRPr lang="en-US" altLang="ko-KR" sz="1200" dirty="0">
              <a:solidFill>
                <a:schemeClr val="accent1"/>
              </a:solidFill>
              <a:latin typeface="Julius Sans One" panose="02000000000000000000" pitchFamily="2" charset="77"/>
            </a:endParaRPr>
          </a:p>
        </p:txBody>
      </p:sp>
      <p:pic>
        <p:nvPicPr>
          <p:cNvPr id="27" name="그림 2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6E5DDA3-5E9D-6BA0-0F19-209E85710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6" y="1619427"/>
            <a:ext cx="3068383" cy="46880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86ACA6-F714-0C8A-5CAF-70311D441DF9}"/>
              </a:ext>
            </a:extLst>
          </p:cNvPr>
          <p:cNvSpPr txBox="1"/>
          <p:nvPr/>
        </p:nvSpPr>
        <p:spPr>
          <a:xfrm>
            <a:off x="9935880" y="1547503"/>
            <a:ext cx="2091013" cy="524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000" dirty="0">
                <a:latin typeface="Julius Sans One" panose="02000000000000000000" pitchFamily="2" charset="77"/>
              </a:rPr>
              <a:t>이미지 파일 수집</a:t>
            </a:r>
            <a:endParaRPr lang="en-US" altLang="ko-KR" sz="2000" dirty="0">
              <a:latin typeface="Julius Sans One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9257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3F54998B-8CF3-E045-B7EC-54C8E40BB242}"/>
              </a:ext>
            </a:extLst>
          </p:cNvPr>
          <p:cNvSpPr/>
          <p:nvPr/>
        </p:nvSpPr>
        <p:spPr>
          <a:xfrm>
            <a:off x="475786" y="467222"/>
            <a:ext cx="9188604" cy="99358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1A9BA-A235-9347-9B50-46CB4F4727F7}"/>
              </a:ext>
            </a:extLst>
          </p:cNvPr>
          <p:cNvSpPr txBox="1"/>
          <p:nvPr/>
        </p:nvSpPr>
        <p:spPr>
          <a:xfrm>
            <a:off x="1263666" y="376064"/>
            <a:ext cx="6675864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800" cap="all" spc="600" dirty="0">
                <a:solidFill>
                  <a:srgbClr val="CFF0D5"/>
                </a:solidFill>
                <a:latin typeface="Josefin Sans SemiBold" pitchFamily="2" charset="77"/>
              </a:rPr>
              <a:t>Week 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D3A737-A684-E949-8E9A-3C68CFF2C4B1}"/>
              </a:ext>
            </a:extLst>
          </p:cNvPr>
          <p:cNvSpPr txBox="1"/>
          <p:nvPr/>
        </p:nvSpPr>
        <p:spPr>
          <a:xfrm>
            <a:off x="8514816" y="1730281"/>
            <a:ext cx="2813520" cy="11397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dirty="0">
                <a:latin typeface="Julius Sans One" panose="02000000000000000000" pitchFamily="2" charset="77"/>
              </a:rPr>
              <a:t>CNN </a:t>
            </a:r>
            <a:r>
              <a:rPr lang="ko-KR" altLang="en-US" sz="2000" dirty="0">
                <a:latin typeface="Julius Sans One" panose="02000000000000000000" pitchFamily="2" charset="77"/>
              </a:rPr>
              <a:t>모델을 불러와 </a:t>
            </a:r>
            <a:r>
              <a:rPr lang="en-US" altLang="ko-KR" sz="2000" dirty="0">
                <a:latin typeface="Julius Sans One" panose="02000000000000000000" pitchFamily="2" charset="77"/>
              </a:rPr>
              <a:t>RC</a:t>
            </a:r>
            <a:r>
              <a:rPr lang="ko-KR" altLang="en-US" sz="2000" dirty="0" err="1">
                <a:latin typeface="Julius Sans One" panose="02000000000000000000" pitchFamily="2" charset="77"/>
              </a:rPr>
              <a:t>카에</a:t>
            </a:r>
            <a:r>
              <a:rPr lang="ko-KR" altLang="en-US" sz="2000" dirty="0">
                <a:latin typeface="Julius Sans One" panose="02000000000000000000" pitchFamily="2" charset="77"/>
              </a:rPr>
              <a:t> 적용하여 구동</a:t>
            </a:r>
            <a:endParaRPr lang="en-US" altLang="ko-KR" sz="2000" dirty="0">
              <a:latin typeface="Julius Sans One" panose="02000000000000000000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56A5D3-3402-344B-9C9F-FA651879552B}"/>
              </a:ext>
            </a:extLst>
          </p:cNvPr>
          <p:cNvCxnSpPr>
            <a:cxnSpLocks/>
          </p:cNvCxnSpPr>
          <p:nvPr/>
        </p:nvCxnSpPr>
        <p:spPr>
          <a:xfrm>
            <a:off x="1732156" y="6242011"/>
            <a:ext cx="8370849" cy="0"/>
          </a:xfrm>
          <a:prstGeom prst="line">
            <a:avLst/>
          </a:prstGeom>
          <a:ln w="63500">
            <a:solidFill>
              <a:srgbClr val="1A7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5C58152-DC61-6A25-2087-10FC39C0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4" y="1730281"/>
            <a:ext cx="4232297" cy="4242257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64F8B2-27A3-A2F1-4BBE-690D6E5B3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41" y="1730281"/>
            <a:ext cx="3228392" cy="4242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F530F5-1BAF-8146-8CA6-01FAEB329670}"/>
              </a:ext>
            </a:extLst>
          </p:cNvPr>
          <p:cNvSpPr txBox="1"/>
          <p:nvPr/>
        </p:nvSpPr>
        <p:spPr>
          <a:xfrm>
            <a:off x="8514816" y="2934684"/>
            <a:ext cx="2476645" cy="683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200" dirty="0">
                <a:solidFill>
                  <a:schemeClr val="accent1"/>
                </a:solidFill>
                <a:latin typeface="Julius Sans One" panose="02000000000000000000" pitchFamily="2" charset="77"/>
              </a:rPr>
              <a:t>카메라에 보여지는 이미지의 각도를 예측해서 전진 및 좌</a:t>
            </a:r>
            <a:r>
              <a:rPr lang="en-US" altLang="ko-KR" sz="1200" dirty="0">
                <a:solidFill>
                  <a:schemeClr val="accent1"/>
                </a:solidFill>
                <a:latin typeface="Julius Sans One" panose="02000000000000000000" pitchFamily="2" charset="77"/>
              </a:rPr>
              <a:t>,</a:t>
            </a:r>
            <a:r>
              <a:rPr lang="ko-KR" altLang="en-US" sz="1200" dirty="0">
                <a:solidFill>
                  <a:schemeClr val="accent1"/>
                </a:solidFill>
                <a:latin typeface="Julius Sans One" panose="02000000000000000000" pitchFamily="2" charset="77"/>
              </a:rPr>
              <a:t>우 이동</a:t>
            </a:r>
            <a:endParaRPr lang="en-US" altLang="ko-KR" sz="1200" dirty="0">
              <a:solidFill>
                <a:schemeClr val="accent1"/>
              </a:solidFill>
              <a:latin typeface="Julius Sans One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481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3F54998B-8CF3-E045-B7EC-54C8E40BB242}"/>
              </a:ext>
            </a:extLst>
          </p:cNvPr>
          <p:cNvSpPr/>
          <p:nvPr/>
        </p:nvSpPr>
        <p:spPr>
          <a:xfrm>
            <a:off x="475786" y="467222"/>
            <a:ext cx="9188604" cy="99358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1A9BA-A235-9347-9B50-46CB4F4727F7}"/>
              </a:ext>
            </a:extLst>
          </p:cNvPr>
          <p:cNvSpPr txBox="1"/>
          <p:nvPr/>
        </p:nvSpPr>
        <p:spPr>
          <a:xfrm>
            <a:off x="1263666" y="376064"/>
            <a:ext cx="6675864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800" cap="all" spc="600" dirty="0">
                <a:solidFill>
                  <a:srgbClr val="CFF0D5"/>
                </a:solidFill>
                <a:latin typeface="Josefin Sans SemiBold" pitchFamily="2" charset="77"/>
              </a:rPr>
              <a:t>Week 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D3A737-A684-E949-8E9A-3C68CFF2C4B1}"/>
              </a:ext>
            </a:extLst>
          </p:cNvPr>
          <p:cNvSpPr txBox="1"/>
          <p:nvPr/>
        </p:nvSpPr>
        <p:spPr>
          <a:xfrm>
            <a:off x="8705770" y="2064285"/>
            <a:ext cx="2686908" cy="11397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000" dirty="0">
                <a:latin typeface="Julius Sans One" panose="02000000000000000000" pitchFamily="2" charset="77"/>
              </a:rPr>
              <a:t>CNN </a:t>
            </a:r>
            <a:r>
              <a:rPr lang="ko-KR" altLang="en-US" sz="2000" dirty="0">
                <a:latin typeface="Julius Sans One" panose="02000000000000000000" pitchFamily="2" charset="77"/>
              </a:rPr>
              <a:t>모델을 이용하여   학습 모델 구현</a:t>
            </a:r>
            <a:endParaRPr lang="en-US" altLang="ko-KR" sz="2000" dirty="0">
              <a:latin typeface="Julius Sans One" panose="02000000000000000000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56A5D3-3402-344B-9C9F-FA651879552B}"/>
              </a:ext>
            </a:extLst>
          </p:cNvPr>
          <p:cNvCxnSpPr>
            <a:cxnSpLocks/>
          </p:cNvCxnSpPr>
          <p:nvPr/>
        </p:nvCxnSpPr>
        <p:spPr>
          <a:xfrm>
            <a:off x="1732156" y="6242011"/>
            <a:ext cx="8370849" cy="0"/>
          </a:xfrm>
          <a:prstGeom prst="line">
            <a:avLst/>
          </a:prstGeom>
          <a:ln w="63500">
            <a:solidFill>
              <a:srgbClr val="1A7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0B6C387-2087-BE88-C5AE-7F9D56AA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66" y="1551968"/>
            <a:ext cx="3077429" cy="44873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63F4CF-8408-1A87-6BB2-72BB67C65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55" y="1663488"/>
            <a:ext cx="4848503" cy="43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8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3F54998B-8CF3-E045-B7EC-54C8E40BB242}"/>
              </a:ext>
            </a:extLst>
          </p:cNvPr>
          <p:cNvSpPr/>
          <p:nvPr/>
        </p:nvSpPr>
        <p:spPr>
          <a:xfrm>
            <a:off x="914401" y="1080539"/>
            <a:ext cx="9188604" cy="99358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1A9BA-A235-9347-9B50-46CB4F4727F7}"/>
              </a:ext>
            </a:extLst>
          </p:cNvPr>
          <p:cNvSpPr txBox="1"/>
          <p:nvPr/>
        </p:nvSpPr>
        <p:spPr>
          <a:xfrm>
            <a:off x="1732156" y="964016"/>
            <a:ext cx="6675864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800" cap="all" spc="600" dirty="0">
                <a:solidFill>
                  <a:srgbClr val="CFF0D5"/>
                </a:solidFill>
                <a:latin typeface="Josefin Sans SemiBold" pitchFamily="2" charset="77"/>
              </a:rPr>
              <a:t>Week 03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56A5D3-3402-344B-9C9F-FA651879552B}"/>
              </a:ext>
            </a:extLst>
          </p:cNvPr>
          <p:cNvCxnSpPr>
            <a:cxnSpLocks/>
          </p:cNvCxnSpPr>
          <p:nvPr/>
        </p:nvCxnSpPr>
        <p:spPr>
          <a:xfrm>
            <a:off x="1732156" y="6242011"/>
            <a:ext cx="8370849" cy="0"/>
          </a:xfrm>
          <a:prstGeom prst="line">
            <a:avLst/>
          </a:prstGeom>
          <a:ln w="63500">
            <a:solidFill>
              <a:srgbClr val="1A7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데이터수집">
            <a:hlinkClick r:id="" action="ppaction://media"/>
            <a:extLst>
              <a:ext uri="{FF2B5EF4-FFF2-40B4-BE49-F238E27FC236}">
                <a16:creationId xmlns:a16="http://schemas.microsoft.com/office/drawing/2014/main" id="{9601304B-002B-1390-2C14-282C190DFD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6201" y="2225231"/>
            <a:ext cx="6315075" cy="3552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DDB04-787E-124D-2F5A-7A71005602BB}"/>
              </a:ext>
            </a:extLst>
          </p:cNvPr>
          <p:cNvSpPr txBox="1"/>
          <p:nvPr/>
        </p:nvSpPr>
        <p:spPr>
          <a:xfrm>
            <a:off x="7905203" y="2318232"/>
            <a:ext cx="3758062" cy="524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000" dirty="0">
                <a:latin typeface="Julius Sans One" panose="02000000000000000000" pitchFamily="2" charset="77"/>
              </a:rPr>
              <a:t>학습에 필요한 차선 이미지 수집</a:t>
            </a:r>
            <a:endParaRPr lang="en-US" altLang="ko-KR" sz="2000" dirty="0">
              <a:latin typeface="Julius Sans One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591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3F54998B-8CF3-E045-B7EC-54C8E40BB242}"/>
              </a:ext>
            </a:extLst>
          </p:cNvPr>
          <p:cNvSpPr/>
          <p:nvPr/>
        </p:nvSpPr>
        <p:spPr>
          <a:xfrm>
            <a:off x="914401" y="1080539"/>
            <a:ext cx="9188604" cy="99358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1A9BA-A235-9347-9B50-46CB4F4727F7}"/>
              </a:ext>
            </a:extLst>
          </p:cNvPr>
          <p:cNvSpPr txBox="1"/>
          <p:nvPr/>
        </p:nvSpPr>
        <p:spPr>
          <a:xfrm>
            <a:off x="1732156" y="964016"/>
            <a:ext cx="6675864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800" cap="all" spc="600" dirty="0">
                <a:solidFill>
                  <a:srgbClr val="CFF0D5"/>
                </a:solidFill>
                <a:latin typeface="Josefin Sans SemiBold" pitchFamily="2" charset="77"/>
              </a:rPr>
              <a:t>Week 04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56A5D3-3402-344B-9C9F-FA651879552B}"/>
              </a:ext>
            </a:extLst>
          </p:cNvPr>
          <p:cNvCxnSpPr>
            <a:cxnSpLocks/>
          </p:cNvCxnSpPr>
          <p:nvPr/>
        </p:nvCxnSpPr>
        <p:spPr>
          <a:xfrm>
            <a:off x="1732156" y="6242011"/>
            <a:ext cx="8370849" cy="0"/>
          </a:xfrm>
          <a:prstGeom prst="line">
            <a:avLst/>
          </a:prstGeom>
          <a:ln w="63500">
            <a:solidFill>
              <a:srgbClr val="1A7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D918D9-77D7-6B2F-5494-F3C5F6175643}"/>
              </a:ext>
            </a:extLst>
          </p:cNvPr>
          <p:cNvSpPr txBox="1"/>
          <p:nvPr/>
        </p:nvSpPr>
        <p:spPr>
          <a:xfrm>
            <a:off x="8719773" y="2328464"/>
            <a:ext cx="2766464" cy="11397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000" dirty="0">
                <a:latin typeface="Julius Sans One" panose="02000000000000000000" pitchFamily="2" charset="77"/>
              </a:rPr>
              <a:t>최종 학습된 모델을 이용한 자율주행</a:t>
            </a:r>
            <a:endParaRPr lang="en-US" altLang="ko-KR" sz="2000" dirty="0">
              <a:latin typeface="Julius Sans One" panose="02000000000000000000" pitchFamily="2" charset="77"/>
            </a:endParaRPr>
          </a:p>
        </p:txBody>
      </p:sp>
      <p:pic>
        <p:nvPicPr>
          <p:cNvPr id="3" name="자율주행">
            <a:hlinkClick r:id="" action="ppaction://media"/>
            <a:extLst>
              <a:ext uri="{FF2B5EF4-FFF2-40B4-BE49-F238E27FC236}">
                <a16:creationId xmlns:a16="http://schemas.microsoft.com/office/drawing/2014/main" id="{C8A5AFAF-21D8-C6DE-2949-FB0768AC15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799" y="2190649"/>
            <a:ext cx="6960221" cy="39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B744A5B2-85D5-1243-A10F-E8AFDD55DAF9}"/>
              </a:ext>
            </a:extLst>
          </p:cNvPr>
          <p:cNvSpPr/>
          <p:nvPr/>
        </p:nvSpPr>
        <p:spPr>
          <a:xfrm>
            <a:off x="0" y="914400"/>
            <a:ext cx="12192000" cy="5943601"/>
          </a:xfrm>
          <a:prstGeom prst="snip2DiagRect">
            <a:avLst>
              <a:gd name="adj1" fmla="val 0"/>
              <a:gd name="adj2" fmla="val 27400"/>
            </a:avLst>
          </a:prstGeom>
          <a:solidFill>
            <a:srgbClr val="AD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70050-167F-B444-BFC4-EFE12184E87B}"/>
              </a:ext>
            </a:extLst>
          </p:cNvPr>
          <p:cNvSpPr txBox="1"/>
          <p:nvPr/>
        </p:nvSpPr>
        <p:spPr>
          <a:xfrm>
            <a:off x="6938550" y="1227940"/>
            <a:ext cx="262455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600" cap="all" spc="600" dirty="0">
                <a:solidFill>
                  <a:srgbClr val="292936"/>
                </a:solidFill>
                <a:latin typeface="Josefin Sans SemiBold" pitchFamily="2" charset="77"/>
              </a:rPr>
              <a:t>자체 평가</a:t>
            </a:r>
            <a:endParaRPr lang="en-US" sz="3600" cap="all" spc="600" dirty="0">
              <a:solidFill>
                <a:srgbClr val="292936"/>
              </a:solidFill>
              <a:latin typeface="Josefin Sans SemiBold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923C3-050C-5B4F-BC53-F19C634C6B82}"/>
              </a:ext>
            </a:extLst>
          </p:cNvPr>
          <p:cNvSpPr txBox="1"/>
          <p:nvPr/>
        </p:nvSpPr>
        <p:spPr>
          <a:xfrm>
            <a:off x="6096000" y="2016328"/>
            <a:ext cx="58801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200" dirty="0">
                <a:latin typeface="Julius Sans One" panose="02000000000000000000" pitchFamily="2" charset="77"/>
              </a:rPr>
              <a:t>1.</a:t>
            </a:r>
            <a:r>
              <a:rPr lang="ko-KR" altLang="en-US" spc="200" dirty="0">
                <a:latin typeface="Julius Sans One" panose="02000000000000000000" pitchFamily="2" charset="77"/>
              </a:rPr>
              <a:t>바퀴와 바닥의 재질 차이로 자동차가 미끄러지는 현상이 발생하여 모터 제어에 어려움을 겪음</a:t>
            </a:r>
            <a:r>
              <a:rPr lang="en-US" altLang="ko-KR" spc="200" dirty="0">
                <a:latin typeface="Julius Sans One" panose="02000000000000000000" pitchFamily="2" charset="77"/>
              </a:rPr>
              <a:t>. </a:t>
            </a:r>
          </a:p>
          <a:p>
            <a:pPr algn="just"/>
            <a:endParaRPr lang="en-US" altLang="ko-KR" spc="200" dirty="0">
              <a:latin typeface="Julius Sans One" panose="02000000000000000000" pitchFamily="2" charset="77"/>
            </a:endParaRPr>
          </a:p>
          <a:p>
            <a:pPr algn="just"/>
            <a:r>
              <a:rPr lang="en-US" altLang="ko-KR" spc="200" dirty="0">
                <a:latin typeface="Julius Sans One" panose="02000000000000000000" pitchFamily="2" charset="77"/>
              </a:rPr>
              <a:t>2.</a:t>
            </a:r>
            <a:r>
              <a:rPr lang="ko-KR" altLang="en-US" spc="200" dirty="0">
                <a:latin typeface="Julius Sans One" panose="02000000000000000000" pitchFamily="2" charset="77"/>
              </a:rPr>
              <a:t>데이터를 수집하여 학습시키는 과정에서 자동차가 차선을 제대로 인식하지 못하는 오류를 많이 겪음</a:t>
            </a:r>
            <a:r>
              <a:rPr lang="en-US" altLang="ko-KR" spc="200" dirty="0">
                <a:latin typeface="Julius Sans One" panose="02000000000000000000" pitchFamily="2" charset="77"/>
              </a:rPr>
              <a:t>. </a:t>
            </a:r>
          </a:p>
          <a:p>
            <a:pPr algn="just"/>
            <a:endParaRPr lang="en-US" spc="200" dirty="0">
              <a:latin typeface="Julius Sans One" panose="02000000000000000000" pitchFamily="2" charset="77"/>
            </a:endParaRPr>
          </a:p>
          <a:p>
            <a:pPr algn="just"/>
            <a:r>
              <a:rPr lang="en-US" altLang="ko-KR" spc="200" dirty="0">
                <a:latin typeface="Julius Sans One" panose="02000000000000000000" pitchFamily="2" charset="77"/>
              </a:rPr>
              <a:t>3.</a:t>
            </a:r>
            <a:r>
              <a:rPr lang="ko-KR" altLang="en-US" spc="200" dirty="0" err="1">
                <a:latin typeface="Julius Sans One" panose="02000000000000000000" pitchFamily="2" charset="77"/>
              </a:rPr>
              <a:t>텐서플로우를</a:t>
            </a:r>
            <a:r>
              <a:rPr lang="ko-KR" altLang="en-US" spc="200" dirty="0">
                <a:latin typeface="Julius Sans One" panose="02000000000000000000" pitchFamily="2" charset="77"/>
              </a:rPr>
              <a:t> 이용하여 학습할 때 오차율이 눈에 띄게 감소하지 않아 조정하는데 어려움을 겪음</a:t>
            </a:r>
            <a:r>
              <a:rPr lang="en-US" altLang="ko-KR" spc="200" dirty="0">
                <a:latin typeface="Julius Sans One" panose="02000000000000000000" pitchFamily="2" charset="77"/>
              </a:rPr>
              <a:t>.</a:t>
            </a:r>
          </a:p>
          <a:p>
            <a:pPr algn="just"/>
            <a:endParaRPr lang="en-US" spc="200" dirty="0">
              <a:latin typeface="Julius Sans One" panose="02000000000000000000" pitchFamily="2" charset="77"/>
            </a:endParaRPr>
          </a:p>
          <a:p>
            <a:pPr algn="just"/>
            <a:r>
              <a:rPr lang="ko-KR" altLang="en-US" sz="2000" spc="200" dirty="0">
                <a:latin typeface="Julius Sans One" panose="02000000000000000000" pitchFamily="2" charset="77"/>
              </a:rPr>
              <a:t>처음 계획했던 일정이나 방법으로 원활히 되지는 않았지만 위 사항들을 해결해 나가는 과정에서 문제를 바라보는 시선이 달라졌으며</a:t>
            </a:r>
            <a:r>
              <a:rPr lang="en-US" altLang="ko-KR" sz="2000" spc="200" dirty="0">
                <a:latin typeface="Julius Sans One" panose="02000000000000000000" pitchFamily="2" charset="77"/>
              </a:rPr>
              <a:t>, </a:t>
            </a:r>
            <a:r>
              <a:rPr lang="ko-KR" altLang="en-US" sz="2000" spc="200" dirty="0">
                <a:latin typeface="Julius Sans One" panose="02000000000000000000" pitchFamily="2" charset="77"/>
              </a:rPr>
              <a:t>디버깅 능력이 향상되었습니다</a:t>
            </a:r>
            <a:r>
              <a:rPr lang="en-US" altLang="ko-KR" spc="200" dirty="0">
                <a:latin typeface="Julius Sans One" panose="02000000000000000000" pitchFamily="2" charset="77"/>
              </a:rPr>
              <a:t>.</a:t>
            </a:r>
            <a:endParaRPr lang="en-US" spc="200" dirty="0">
              <a:latin typeface="Julius Sans One" panose="02000000000000000000" pitchFamily="2" charset="77"/>
            </a:endParaRPr>
          </a:p>
        </p:txBody>
      </p:sp>
      <p:sp>
        <p:nvSpPr>
          <p:cNvPr id="6" name="Snip Single Corner Rectangle 5">
            <a:extLst>
              <a:ext uri="{FF2B5EF4-FFF2-40B4-BE49-F238E27FC236}">
                <a16:creationId xmlns:a16="http://schemas.microsoft.com/office/drawing/2014/main" id="{B183DB73-17A9-4A43-A2FC-BF665DFAB1F9}"/>
              </a:ext>
            </a:extLst>
          </p:cNvPr>
          <p:cNvSpPr/>
          <p:nvPr/>
        </p:nvSpPr>
        <p:spPr>
          <a:xfrm>
            <a:off x="0" y="914400"/>
            <a:ext cx="6035040" cy="4294525"/>
          </a:xfrm>
          <a:prstGeom prst="snip1Rect">
            <a:avLst>
              <a:gd name="adj" fmla="val 35882"/>
            </a:avLst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7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AEEF4E45-8C11-F340-A4EB-0CD615463194}"/>
              </a:ext>
            </a:extLst>
          </p:cNvPr>
          <p:cNvSpPr/>
          <p:nvPr/>
        </p:nvSpPr>
        <p:spPr>
          <a:xfrm>
            <a:off x="2692400" y="1117600"/>
            <a:ext cx="9499600" cy="5740400"/>
          </a:xfrm>
          <a:prstGeom prst="snip2DiagRect">
            <a:avLst>
              <a:gd name="adj1" fmla="val 0"/>
              <a:gd name="adj2" fmla="val 303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2B82D-BB4F-7540-9545-7DA2D48825A5}"/>
              </a:ext>
            </a:extLst>
          </p:cNvPr>
          <p:cNvSpPr txBox="1"/>
          <p:nvPr/>
        </p:nvSpPr>
        <p:spPr>
          <a:xfrm>
            <a:off x="418839" y="850130"/>
            <a:ext cx="1661993" cy="4736283"/>
          </a:xfrm>
          <a:prstGeom prst="rect">
            <a:avLst/>
          </a:prstGeom>
          <a:noFill/>
        </p:spPr>
        <p:txBody>
          <a:bodyPr vert="vert270" wrap="square" lIns="0" rIns="0" rtlCol="0" anchor="b" anchorCtr="0">
            <a:spAutoFit/>
          </a:bodyPr>
          <a:lstStyle/>
          <a:p>
            <a:pPr algn="r"/>
            <a:r>
              <a:rPr lang="en-US" sz="5400" cap="all" spc="1500" dirty="0">
                <a:solidFill>
                  <a:schemeClr val="bg1"/>
                </a:solidFill>
                <a:latin typeface="Josefin Sans Light" pitchFamily="2" charset="77"/>
              </a:rPr>
              <a:t>Thank you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F785B26-EB8B-FE4F-8433-369797E84C5D}"/>
              </a:ext>
            </a:extLst>
          </p:cNvPr>
          <p:cNvSpPr/>
          <p:nvPr/>
        </p:nvSpPr>
        <p:spPr>
          <a:xfrm>
            <a:off x="545261" y="5795508"/>
            <a:ext cx="2147139" cy="1062491"/>
          </a:xfrm>
          <a:prstGeom prst="triangle">
            <a:avLst>
              <a:gd name="adj" fmla="val 50495"/>
            </a:avLst>
          </a:prstGeom>
          <a:solidFill>
            <a:srgbClr val="208E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CCDB7-A7AD-4547-9235-F55503B18511}"/>
              </a:ext>
            </a:extLst>
          </p:cNvPr>
          <p:cNvSpPr txBox="1"/>
          <p:nvPr/>
        </p:nvSpPr>
        <p:spPr>
          <a:xfrm>
            <a:off x="3664186" y="1987387"/>
            <a:ext cx="7556027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spc="200" dirty="0">
                <a:latin typeface="Julius Sans One" panose="02000000000000000000" pitchFamily="2" charset="77"/>
              </a:rPr>
              <a:t>감사합니다</a:t>
            </a:r>
            <a:endParaRPr lang="en-US" sz="6600" spc="200" dirty="0">
              <a:latin typeface="Julius Sans One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76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E27B5109-0281-6C4C-A07C-5B96A3107E26}"/>
              </a:ext>
            </a:extLst>
          </p:cNvPr>
          <p:cNvSpPr/>
          <p:nvPr/>
        </p:nvSpPr>
        <p:spPr>
          <a:xfrm>
            <a:off x="47737" y="1042484"/>
            <a:ext cx="11173523" cy="5815516"/>
          </a:xfrm>
          <a:prstGeom prst="parallelogram">
            <a:avLst>
              <a:gd name="adj" fmla="val 79511"/>
            </a:avLst>
          </a:prstGeom>
          <a:solidFill>
            <a:srgbClr val="ADBFC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Snip Diagonal Corner Rectangle 1">
            <a:extLst>
              <a:ext uri="{FF2B5EF4-FFF2-40B4-BE49-F238E27FC236}">
                <a16:creationId xmlns:a16="http://schemas.microsoft.com/office/drawing/2014/main" id="{DB014C54-F4E2-5D43-B7B1-4BE3CC40C2C9}"/>
              </a:ext>
            </a:extLst>
          </p:cNvPr>
          <p:cNvSpPr/>
          <p:nvPr/>
        </p:nvSpPr>
        <p:spPr>
          <a:xfrm>
            <a:off x="4683512" y="1003610"/>
            <a:ext cx="7508488" cy="5854390"/>
          </a:xfrm>
          <a:prstGeom prst="snip2DiagRect">
            <a:avLst/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0E0CA-E40F-594F-BBA6-C5B8748E09B2}"/>
              </a:ext>
            </a:extLst>
          </p:cNvPr>
          <p:cNvSpPr txBox="1"/>
          <p:nvPr/>
        </p:nvSpPr>
        <p:spPr>
          <a:xfrm>
            <a:off x="6717792" y="1973966"/>
            <a:ext cx="4888929" cy="42011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80010">
              <a:lnSpc>
                <a:spcPct val="200000"/>
              </a:lnSpc>
            </a:pPr>
            <a:r>
              <a:rPr lang="ko-KR" altLang="en-US" sz="2800" spc="200" dirty="0">
                <a:solidFill>
                  <a:schemeClr val="bg1"/>
                </a:solidFill>
                <a:latin typeface="Josefin Sans SemiBold" pitchFamily="2" charset="77"/>
              </a:rPr>
              <a:t>프로젝트 주제 및 기획의도</a:t>
            </a:r>
            <a:endParaRPr lang="en-US" sz="2800" spc="200" dirty="0">
              <a:solidFill>
                <a:schemeClr val="bg1"/>
              </a:solidFill>
              <a:latin typeface="Josefin Sans SemiBold" pitchFamily="2" charset="77"/>
            </a:endParaRPr>
          </a:p>
          <a:p>
            <a:pPr marL="80010" algn="just">
              <a:lnSpc>
                <a:spcPct val="200000"/>
              </a:lnSpc>
            </a:pPr>
            <a:r>
              <a:rPr lang="ko-KR" altLang="en-US" sz="2800" spc="200" dirty="0">
                <a:solidFill>
                  <a:schemeClr val="bg1"/>
                </a:solidFill>
                <a:latin typeface="Josefin Sans SemiBold" pitchFamily="2" charset="77"/>
              </a:rPr>
              <a:t>프로젝트 개요</a:t>
            </a:r>
            <a:endParaRPr lang="en-US" sz="2800" spc="200" dirty="0">
              <a:solidFill>
                <a:schemeClr val="bg1"/>
              </a:solidFill>
              <a:latin typeface="Josefin Sans SemiBold" pitchFamily="2" charset="77"/>
            </a:endParaRPr>
          </a:p>
          <a:p>
            <a:pPr marL="80010" algn="just">
              <a:lnSpc>
                <a:spcPct val="200000"/>
              </a:lnSpc>
            </a:pPr>
            <a:r>
              <a:rPr lang="ko-KR" altLang="en-US" sz="2800" spc="200" dirty="0" err="1">
                <a:solidFill>
                  <a:schemeClr val="bg1"/>
                </a:solidFill>
                <a:latin typeface="Josefin Sans SemiBold" pitchFamily="2" charset="77"/>
              </a:rPr>
              <a:t>주차별</a:t>
            </a:r>
            <a:r>
              <a:rPr lang="ko-KR" altLang="en-US" sz="2800" spc="200" dirty="0">
                <a:solidFill>
                  <a:schemeClr val="bg1"/>
                </a:solidFill>
                <a:latin typeface="Josefin Sans SemiBold" pitchFamily="2" charset="77"/>
              </a:rPr>
              <a:t> 프로젝트 수행단계</a:t>
            </a:r>
            <a:endParaRPr lang="en-US" altLang="ko-KR" sz="2800" spc="200" dirty="0">
              <a:solidFill>
                <a:schemeClr val="bg1"/>
              </a:solidFill>
              <a:latin typeface="Josefin Sans SemiBold" pitchFamily="2" charset="77"/>
            </a:endParaRPr>
          </a:p>
          <a:p>
            <a:pPr marL="80010" algn="just">
              <a:lnSpc>
                <a:spcPct val="200000"/>
              </a:lnSpc>
            </a:pPr>
            <a:r>
              <a:rPr lang="ko-KR" altLang="en-US" sz="2800" spc="200" dirty="0">
                <a:solidFill>
                  <a:schemeClr val="bg1"/>
                </a:solidFill>
                <a:latin typeface="Josefin Sans SemiBold" pitchFamily="2" charset="77"/>
              </a:rPr>
              <a:t>프로젝트 수행</a:t>
            </a:r>
            <a:endParaRPr lang="en-US" altLang="ko-KR" sz="2800" spc="200" dirty="0">
              <a:solidFill>
                <a:schemeClr val="bg1"/>
              </a:solidFill>
              <a:latin typeface="Josefin Sans SemiBold" pitchFamily="2" charset="77"/>
            </a:endParaRPr>
          </a:p>
          <a:p>
            <a:pPr marL="80010" algn="just">
              <a:lnSpc>
                <a:spcPct val="200000"/>
              </a:lnSpc>
            </a:pPr>
            <a:r>
              <a:rPr lang="ko-KR" altLang="en-US" sz="2800" spc="200" dirty="0">
                <a:solidFill>
                  <a:schemeClr val="bg1"/>
                </a:solidFill>
                <a:latin typeface="Josefin Sans SemiBold" pitchFamily="2" charset="77"/>
              </a:rPr>
              <a:t>자체 평가 의견</a:t>
            </a:r>
            <a:endParaRPr lang="en-US" sz="2800" spc="200" dirty="0">
              <a:solidFill>
                <a:schemeClr val="bg1"/>
              </a:solidFill>
              <a:latin typeface="Josefin Sans Semi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D22E7-ED5D-3F47-9DAB-557892016262}"/>
              </a:ext>
            </a:extLst>
          </p:cNvPr>
          <p:cNvSpPr txBox="1"/>
          <p:nvPr/>
        </p:nvSpPr>
        <p:spPr>
          <a:xfrm rot="18499104">
            <a:off x="-1244368" y="3452865"/>
            <a:ext cx="6919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cap="all" spc="1500" dirty="0">
                <a:solidFill>
                  <a:srgbClr val="1A7B73"/>
                </a:solidFill>
                <a:latin typeface="Josefin Sans Light" pitchFamily="2" charset="77"/>
              </a:rPr>
              <a:t>K-digital</a:t>
            </a:r>
            <a:r>
              <a:rPr lang="ko-KR" altLang="en-US" sz="1400" cap="all" spc="1500" dirty="0">
                <a:solidFill>
                  <a:srgbClr val="1A7B73"/>
                </a:solidFill>
                <a:latin typeface="Josefin Sans Light" pitchFamily="2" charset="77"/>
              </a:rPr>
              <a:t> </a:t>
            </a:r>
            <a:r>
              <a:rPr lang="en-US" altLang="ko-KR" sz="1400" cap="all" spc="1500" dirty="0">
                <a:solidFill>
                  <a:srgbClr val="1A7B73"/>
                </a:solidFill>
                <a:latin typeface="Josefin Sans Light" pitchFamily="2" charset="77"/>
              </a:rPr>
              <a:t>training</a:t>
            </a:r>
            <a:endParaRPr lang="en-US" sz="1400" cap="all" spc="1500" dirty="0">
              <a:solidFill>
                <a:srgbClr val="1A7B73"/>
              </a:solidFill>
              <a:latin typeface="Josefin Sans 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E26C03-5F1A-1E4D-AB7E-9FFC5AD7B656}"/>
              </a:ext>
            </a:extLst>
          </p:cNvPr>
          <p:cNvSpPr txBox="1"/>
          <p:nvPr/>
        </p:nvSpPr>
        <p:spPr>
          <a:xfrm>
            <a:off x="4991724" y="1415876"/>
            <a:ext cx="593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cap="all" spc="1000" dirty="0">
                <a:solidFill>
                  <a:srgbClr val="CFF0D5"/>
                </a:solidFill>
                <a:latin typeface="Julius Sans One" panose="02000000000000000000" pitchFamily="2" charset="77"/>
              </a:rPr>
              <a:t>목차</a:t>
            </a:r>
            <a:endParaRPr lang="en-US" sz="2800" cap="all" spc="1000" dirty="0">
              <a:solidFill>
                <a:srgbClr val="CFF0D5"/>
              </a:solidFill>
              <a:latin typeface="Julius Sans One" panose="02000000000000000000" pitchFamily="2" charset="7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9A9DBB-BF03-4C43-BC9B-896482D39535}"/>
              </a:ext>
            </a:extLst>
          </p:cNvPr>
          <p:cNvCxnSpPr>
            <a:cxnSpLocks/>
          </p:cNvCxnSpPr>
          <p:nvPr/>
        </p:nvCxnSpPr>
        <p:spPr>
          <a:xfrm flipV="1">
            <a:off x="190520" y="751508"/>
            <a:ext cx="3755729" cy="4785692"/>
          </a:xfrm>
          <a:prstGeom prst="line">
            <a:avLst/>
          </a:prstGeom>
          <a:ln w="12700">
            <a:solidFill>
              <a:srgbClr val="112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EB461A-6D52-DD4C-BB00-9A093B684D4A}"/>
              </a:ext>
            </a:extLst>
          </p:cNvPr>
          <p:cNvSpPr txBox="1"/>
          <p:nvPr/>
        </p:nvSpPr>
        <p:spPr>
          <a:xfrm>
            <a:off x="5113044" y="1973966"/>
            <a:ext cx="1042908" cy="42011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80010">
              <a:lnSpc>
                <a:spcPct val="200000"/>
              </a:lnSpc>
            </a:pPr>
            <a:r>
              <a:rPr lang="en-US" sz="2800" spc="200" dirty="0">
                <a:solidFill>
                  <a:schemeClr val="bg1"/>
                </a:solidFill>
                <a:latin typeface="Josefin Sans SemiBold" pitchFamily="2" charset="77"/>
              </a:rPr>
              <a:t>01</a:t>
            </a:r>
          </a:p>
          <a:p>
            <a:pPr marL="80010" algn="just">
              <a:lnSpc>
                <a:spcPct val="200000"/>
              </a:lnSpc>
            </a:pPr>
            <a:r>
              <a:rPr lang="en-US" sz="2800" spc="200" dirty="0">
                <a:solidFill>
                  <a:schemeClr val="bg1"/>
                </a:solidFill>
                <a:latin typeface="Josefin Sans SemiBold" pitchFamily="2" charset="77"/>
              </a:rPr>
              <a:t>02</a:t>
            </a:r>
          </a:p>
          <a:p>
            <a:pPr marL="80010" algn="just">
              <a:lnSpc>
                <a:spcPct val="200000"/>
              </a:lnSpc>
            </a:pPr>
            <a:r>
              <a:rPr lang="en-US" sz="2800" spc="200" dirty="0">
                <a:solidFill>
                  <a:schemeClr val="bg1"/>
                </a:solidFill>
                <a:latin typeface="Josefin Sans SemiBold" pitchFamily="2" charset="77"/>
              </a:rPr>
              <a:t>03</a:t>
            </a:r>
          </a:p>
          <a:p>
            <a:pPr marL="80010" algn="just">
              <a:lnSpc>
                <a:spcPct val="200000"/>
              </a:lnSpc>
            </a:pPr>
            <a:r>
              <a:rPr lang="en-US" sz="2800" spc="200" dirty="0">
                <a:solidFill>
                  <a:schemeClr val="bg1"/>
                </a:solidFill>
                <a:latin typeface="Josefin Sans SemiBold" pitchFamily="2" charset="77"/>
              </a:rPr>
              <a:t>04</a:t>
            </a:r>
          </a:p>
          <a:p>
            <a:pPr marL="80010" algn="just">
              <a:lnSpc>
                <a:spcPct val="200000"/>
              </a:lnSpc>
            </a:pPr>
            <a:r>
              <a:rPr lang="en-US" sz="2800" spc="200" dirty="0">
                <a:solidFill>
                  <a:schemeClr val="bg1"/>
                </a:solidFill>
                <a:latin typeface="Josefin Sans SemiBold" pitchFamily="2" charset="7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500940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FC3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BDE9E207-3CB8-DD4E-AF36-95380415ED43}"/>
              </a:ext>
            </a:extLst>
          </p:cNvPr>
          <p:cNvSpPr/>
          <p:nvPr/>
        </p:nvSpPr>
        <p:spPr>
          <a:xfrm flipH="1">
            <a:off x="0" y="1059366"/>
            <a:ext cx="11084312" cy="5798634"/>
          </a:xfrm>
          <a:prstGeom prst="snip2DiagRect">
            <a:avLst>
              <a:gd name="adj1" fmla="val 0"/>
              <a:gd name="adj2" fmla="val 36172"/>
            </a:avLst>
          </a:prstGeom>
          <a:solidFill>
            <a:srgbClr val="208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6291B790-9408-AF43-96C4-5E8DEB11A9E3}"/>
              </a:ext>
            </a:extLst>
          </p:cNvPr>
          <p:cNvSpPr/>
          <p:nvPr/>
        </p:nvSpPr>
        <p:spPr>
          <a:xfrm flipV="1">
            <a:off x="0" y="2364058"/>
            <a:ext cx="11084312" cy="4493942"/>
          </a:xfrm>
          <a:prstGeom prst="snip2DiagRect">
            <a:avLst>
              <a:gd name="adj1" fmla="val 0"/>
              <a:gd name="adj2" fmla="val 47697"/>
            </a:avLst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DEF7E1-A3A2-0245-A6FD-8AB4AC30208C}"/>
              </a:ext>
            </a:extLst>
          </p:cNvPr>
          <p:cNvSpPr txBox="1"/>
          <p:nvPr/>
        </p:nvSpPr>
        <p:spPr>
          <a:xfrm>
            <a:off x="2310692" y="2830660"/>
            <a:ext cx="8400852" cy="206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200" cap="all" spc="200" dirty="0" err="1">
                <a:solidFill>
                  <a:schemeClr val="bg1"/>
                </a:solidFill>
                <a:latin typeface="Julius Sans One" panose="02000000000000000000" pitchFamily="2" charset="77"/>
              </a:rPr>
              <a:t>라즈베리파이를</a:t>
            </a:r>
            <a:r>
              <a:rPr lang="ko-KR" altLang="en-US" sz="2200" cap="all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 이용한 차선인식 자율주행 자동차 제작</a:t>
            </a:r>
            <a:endParaRPr lang="en-US" altLang="ko-KR" sz="2200" cap="all" spc="200" dirty="0">
              <a:solidFill>
                <a:schemeClr val="bg1"/>
              </a:solidFill>
              <a:latin typeface="Julius Sans One" panose="02000000000000000000" pitchFamily="2" charset="77"/>
            </a:endParaRPr>
          </a:p>
          <a:p>
            <a:pPr algn="just">
              <a:lnSpc>
                <a:spcPct val="150000"/>
              </a:lnSpc>
            </a:pPr>
            <a:endParaRPr lang="en-US" sz="2200" cap="all" spc="200" dirty="0">
              <a:solidFill>
                <a:schemeClr val="bg1"/>
              </a:solidFill>
              <a:latin typeface="Julius Sans One" panose="02000000000000000000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cap="all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지금까지 수업을 받으며 배운 것을 토대로 자율주행 자동차라는 주제의 프로젝트를 진행하고자 함</a:t>
            </a:r>
            <a:endParaRPr lang="en-US" sz="2200" cap="all" spc="200" dirty="0">
              <a:solidFill>
                <a:schemeClr val="bg1"/>
              </a:solidFill>
              <a:latin typeface="Julius Sans One" panose="02000000000000000000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2A821-66B9-2347-863D-2FB015CF2078}"/>
              </a:ext>
            </a:extLst>
          </p:cNvPr>
          <p:cNvSpPr txBox="1"/>
          <p:nvPr/>
        </p:nvSpPr>
        <p:spPr>
          <a:xfrm>
            <a:off x="2310692" y="1492738"/>
            <a:ext cx="709961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600" cap="all" spc="600" dirty="0">
                <a:solidFill>
                  <a:schemeClr val="bg1"/>
                </a:solidFill>
                <a:latin typeface="Josefin Sans SemiBold" pitchFamily="2" charset="77"/>
              </a:rPr>
              <a:t>프로젝트 주제 및 기획의도</a:t>
            </a:r>
            <a:endParaRPr lang="en-US" sz="3600" cap="all" spc="600" dirty="0">
              <a:solidFill>
                <a:schemeClr val="bg1"/>
              </a:solidFill>
              <a:latin typeface="Josefin Sans SemiBold" pitchFamily="2" charset="77"/>
            </a:endParaRPr>
          </a:p>
        </p:txBody>
      </p:sp>
      <p:sp>
        <p:nvSpPr>
          <p:cNvPr id="3" name="Triangle 22">
            <a:extLst>
              <a:ext uri="{FF2B5EF4-FFF2-40B4-BE49-F238E27FC236}">
                <a16:creationId xmlns:a16="http://schemas.microsoft.com/office/drawing/2014/main" id="{FE2EC776-18FC-C6B9-4FC9-59C78B36B9FD}"/>
              </a:ext>
            </a:extLst>
          </p:cNvPr>
          <p:cNvSpPr/>
          <p:nvPr/>
        </p:nvSpPr>
        <p:spPr>
          <a:xfrm rot="5400000">
            <a:off x="1924872" y="3062237"/>
            <a:ext cx="189251" cy="1631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22">
            <a:extLst>
              <a:ext uri="{FF2B5EF4-FFF2-40B4-BE49-F238E27FC236}">
                <a16:creationId xmlns:a16="http://schemas.microsoft.com/office/drawing/2014/main" id="{24881E6F-7DD5-98E6-6B53-40BEB8CF13CB}"/>
              </a:ext>
            </a:extLst>
          </p:cNvPr>
          <p:cNvSpPr/>
          <p:nvPr/>
        </p:nvSpPr>
        <p:spPr>
          <a:xfrm rot="5400000">
            <a:off x="1924872" y="4066360"/>
            <a:ext cx="189251" cy="1631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B860A2C1-5698-7143-9F59-9741692BA69E}"/>
              </a:ext>
            </a:extLst>
          </p:cNvPr>
          <p:cNvSpPr/>
          <p:nvPr/>
        </p:nvSpPr>
        <p:spPr>
          <a:xfrm>
            <a:off x="977900" y="406400"/>
            <a:ext cx="10261600" cy="6057900"/>
          </a:xfrm>
          <a:prstGeom prst="snip2DiagRect">
            <a:avLst>
              <a:gd name="adj1" fmla="val 0"/>
              <a:gd name="adj2" fmla="val 37846"/>
            </a:avLst>
          </a:prstGeom>
          <a:solidFill>
            <a:srgbClr val="CFF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CEC7AE33-93C9-9E42-9D7C-0D86C43A841D}"/>
              </a:ext>
            </a:extLst>
          </p:cNvPr>
          <p:cNvSpPr/>
          <p:nvPr/>
        </p:nvSpPr>
        <p:spPr>
          <a:xfrm>
            <a:off x="1943100" y="1028700"/>
            <a:ext cx="8267700" cy="4699000"/>
          </a:xfrm>
          <a:prstGeom prst="snip2DiagRect">
            <a:avLst>
              <a:gd name="adj1" fmla="val 0"/>
              <a:gd name="adj2" fmla="val 18106"/>
            </a:avLst>
          </a:prstGeom>
          <a:solidFill>
            <a:srgbClr val="208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70050-167F-B444-BFC4-EFE12184E87B}"/>
              </a:ext>
            </a:extLst>
          </p:cNvPr>
          <p:cNvSpPr txBox="1"/>
          <p:nvPr/>
        </p:nvSpPr>
        <p:spPr>
          <a:xfrm>
            <a:off x="2211362" y="1321646"/>
            <a:ext cx="5510237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u="sng" cap="all" spc="600" dirty="0">
                <a:solidFill>
                  <a:schemeClr val="bg1"/>
                </a:solidFill>
                <a:latin typeface="Josefin Sans SemiBold" pitchFamily="2" charset="77"/>
              </a:rPr>
              <a:t>프로젝트 개요</a:t>
            </a:r>
            <a:endParaRPr lang="en-US" sz="3200" u="sng" cap="all" spc="600" dirty="0">
              <a:solidFill>
                <a:schemeClr val="bg1"/>
              </a:solidFill>
              <a:latin typeface="Josefin Sans SemiBold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923C3-050C-5B4F-BC53-F19C634C6B82}"/>
              </a:ext>
            </a:extLst>
          </p:cNvPr>
          <p:cNvSpPr txBox="1"/>
          <p:nvPr/>
        </p:nvSpPr>
        <p:spPr>
          <a:xfrm>
            <a:off x="2898921" y="1943946"/>
            <a:ext cx="7134079" cy="3370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4</a:t>
            </a:r>
            <a:r>
              <a:rPr lang="ko-KR" altLang="en-US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개의 모터로 연결된 </a:t>
            </a:r>
            <a:r>
              <a:rPr lang="en-US" altLang="ko-KR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RC</a:t>
            </a:r>
            <a:r>
              <a:rPr lang="ko-KR" altLang="en-US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카 바퀴 제어</a:t>
            </a:r>
            <a:endParaRPr lang="en-US" altLang="ko-KR" spc="200" dirty="0">
              <a:solidFill>
                <a:schemeClr val="bg1"/>
              </a:solidFill>
              <a:latin typeface="Julius Sans One" panose="02000000000000000000" pitchFamily="2" charset="77"/>
            </a:endParaRPr>
          </a:p>
          <a:p>
            <a:pPr algn="just">
              <a:lnSpc>
                <a:spcPct val="150000"/>
              </a:lnSpc>
            </a:pPr>
            <a:endParaRPr lang="en-US" spc="200" dirty="0">
              <a:solidFill>
                <a:schemeClr val="bg1"/>
              </a:solidFill>
              <a:latin typeface="Julius Sans One" panose="02000000000000000000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ko-KR" altLang="en-US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카메라에서 사진 파일을 받아 </a:t>
            </a:r>
            <a:r>
              <a:rPr lang="en-US" altLang="ko-KR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open CV</a:t>
            </a:r>
            <a:r>
              <a:rPr lang="ko-KR" altLang="en-US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로 </a:t>
            </a:r>
            <a:endParaRPr lang="en-US" altLang="ko-KR" spc="200" dirty="0">
              <a:solidFill>
                <a:schemeClr val="bg1"/>
              </a:solidFill>
              <a:latin typeface="Julius Sans One" panose="02000000000000000000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ko-KR" altLang="en-US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파일 전 처리 후 데이터 검출 </a:t>
            </a:r>
            <a:endParaRPr lang="en-US" altLang="ko-KR" spc="200" dirty="0">
              <a:solidFill>
                <a:schemeClr val="bg1"/>
              </a:solidFill>
              <a:latin typeface="Julius Sans One" panose="02000000000000000000" pitchFamily="2" charset="77"/>
            </a:endParaRPr>
          </a:p>
          <a:p>
            <a:pPr algn="just">
              <a:lnSpc>
                <a:spcPct val="150000"/>
              </a:lnSpc>
            </a:pPr>
            <a:endParaRPr lang="en-US" spc="200" dirty="0">
              <a:solidFill>
                <a:schemeClr val="bg1"/>
              </a:solidFill>
              <a:latin typeface="Julius Sans One" panose="02000000000000000000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ko-KR" altLang="en-US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검출된 차선 데이터를 수집 및 학습</a:t>
            </a:r>
            <a:endParaRPr lang="en-US" altLang="ko-KR" spc="200" dirty="0">
              <a:solidFill>
                <a:schemeClr val="bg1"/>
              </a:solidFill>
              <a:latin typeface="Julius Sans One" panose="02000000000000000000" pitchFamily="2" charset="77"/>
            </a:endParaRPr>
          </a:p>
          <a:p>
            <a:pPr algn="just">
              <a:lnSpc>
                <a:spcPct val="150000"/>
              </a:lnSpc>
            </a:pPr>
            <a:endParaRPr lang="en-US" spc="200" dirty="0">
              <a:solidFill>
                <a:schemeClr val="bg1"/>
              </a:solidFill>
              <a:latin typeface="Julius Sans One" panose="02000000000000000000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ko-KR" altLang="en-US" spc="200" dirty="0">
                <a:solidFill>
                  <a:schemeClr val="bg1"/>
                </a:solidFill>
                <a:latin typeface="Julius Sans One" panose="02000000000000000000" pitchFamily="2" charset="77"/>
              </a:rPr>
              <a:t>학습한 데이터로 이동 가능하도록 바퀴 모터 제어</a:t>
            </a:r>
            <a:endParaRPr lang="en-US" spc="200" dirty="0">
              <a:solidFill>
                <a:schemeClr val="bg1"/>
              </a:solidFill>
              <a:latin typeface="Julius Sans One" panose="02000000000000000000" pitchFamily="2" charset="77"/>
            </a:endParaRPr>
          </a:p>
        </p:txBody>
      </p:sp>
      <p:sp>
        <p:nvSpPr>
          <p:cNvPr id="2" name="Triangle 22">
            <a:extLst>
              <a:ext uri="{FF2B5EF4-FFF2-40B4-BE49-F238E27FC236}">
                <a16:creationId xmlns:a16="http://schemas.microsoft.com/office/drawing/2014/main" id="{976437E0-ED7E-B8B0-3828-979DF588605D}"/>
              </a:ext>
            </a:extLst>
          </p:cNvPr>
          <p:cNvSpPr/>
          <p:nvPr/>
        </p:nvSpPr>
        <p:spPr>
          <a:xfrm rot="5400000">
            <a:off x="2579016" y="2105375"/>
            <a:ext cx="189251" cy="1631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2">
            <a:extLst>
              <a:ext uri="{FF2B5EF4-FFF2-40B4-BE49-F238E27FC236}">
                <a16:creationId xmlns:a16="http://schemas.microsoft.com/office/drawing/2014/main" id="{02F38D5A-4C32-AE5F-0141-5D279669AE3C}"/>
              </a:ext>
            </a:extLst>
          </p:cNvPr>
          <p:cNvSpPr/>
          <p:nvPr/>
        </p:nvSpPr>
        <p:spPr>
          <a:xfrm rot="5400000">
            <a:off x="2579016" y="2948838"/>
            <a:ext cx="189251" cy="1631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22">
            <a:extLst>
              <a:ext uri="{FF2B5EF4-FFF2-40B4-BE49-F238E27FC236}">
                <a16:creationId xmlns:a16="http://schemas.microsoft.com/office/drawing/2014/main" id="{33013BFE-D637-DF37-3580-F23E75BDDB13}"/>
              </a:ext>
            </a:extLst>
          </p:cNvPr>
          <p:cNvSpPr/>
          <p:nvPr/>
        </p:nvSpPr>
        <p:spPr>
          <a:xfrm rot="5400000">
            <a:off x="2579016" y="4170803"/>
            <a:ext cx="189251" cy="1631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22">
            <a:extLst>
              <a:ext uri="{FF2B5EF4-FFF2-40B4-BE49-F238E27FC236}">
                <a16:creationId xmlns:a16="http://schemas.microsoft.com/office/drawing/2014/main" id="{6D70E6FB-A831-DD04-7123-BA0AED000012}"/>
              </a:ext>
            </a:extLst>
          </p:cNvPr>
          <p:cNvSpPr/>
          <p:nvPr/>
        </p:nvSpPr>
        <p:spPr>
          <a:xfrm rot="5400000">
            <a:off x="2579016" y="4997635"/>
            <a:ext cx="189251" cy="16314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7568D85A-4482-C446-7874-8779D066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 err="1">
                <a:solidFill>
                  <a:schemeClr val="bg1"/>
                </a:solidFill>
              </a:rPr>
              <a:t>주차별</a:t>
            </a:r>
            <a:r>
              <a:rPr lang="ko-KR" altLang="en-US" b="0" dirty="0">
                <a:solidFill>
                  <a:schemeClr val="bg1"/>
                </a:solidFill>
              </a:rPr>
              <a:t> 프로젝트 수행단계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BCC40CC-6EB0-FDCD-43E7-4D49E10949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05CE1BC-132C-411A-E0AC-F0E0654DE8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9933" y="1736802"/>
            <a:ext cx="1438475" cy="655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38" name="Text Placeholder 337">
            <a:extLst>
              <a:ext uri="{FF2B5EF4-FFF2-40B4-BE49-F238E27FC236}">
                <a16:creationId xmlns:a16="http://schemas.microsoft.com/office/drawing/2014/main" id="{7BCB781A-EB9C-E148-AE9B-35CF918AAE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동키카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자동차 조립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차선 만들기</a:t>
            </a:r>
            <a:endParaRPr lang="en-US" sz="16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2DFAEA8-8FBA-68A0-26A9-208042F0F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EC28EBE-6424-C06E-63D9-91CB16EA7A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3533" y="1738602"/>
            <a:ext cx="1438475" cy="655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D02ACCCE-2A8D-B4B1-8723-EF649541537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코드 작성</a:t>
            </a:r>
            <a:endParaRPr lang="en-US" sz="1600" dirty="0"/>
          </a:p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6843A16-DAFB-669F-1DA2-BE8B1403E7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4F17B89-C0A6-BBAE-7F92-678445DD51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6287" y="1736802"/>
            <a:ext cx="1438475" cy="655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2804F502-4625-161C-1D96-93B008ED47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테스트로 데이터 수집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수집한 데이터로 코드 수정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960D939-83DA-55B5-A09E-0B008ABCD4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9E9978D-5586-05F5-07DF-3BDCA53216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59247" y="1744948"/>
            <a:ext cx="1438475" cy="655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5D63A976-2732-C1EF-DB91-680BA7E1A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수정 단계 및     자율주행 안정화</a:t>
            </a:r>
            <a:endParaRPr lang="en-US" altLang="ko-KR" sz="16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자율주행 자동차 완성</a:t>
            </a:r>
            <a:endParaRPr lang="en-US" sz="16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25AF0A1-9E2E-D0DC-9134-C69F4347C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week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D1064AE-A9F2-203C-E6AA-3A29AD1D62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97927" y="1748598"/>
            <a:ext cx="1438475" cy="655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8C1B124E-C873-6E70-E36F-95FABCE02CC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프레젠테이션 </a:t>
            </a:r>
            <a:r>
              <a:rPr lang="en-US" altLang="ko-KR" sz="1600" dirty="0"/>
              <a:t>&amp; </a:t>
            </a:r>
            <a:r>
              <a:rPr lang="ko-KR" altLang="en-US" sz="1600" dirty="0"/>
              <a:t>결과보고서 작성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발표</a:t>
            </a:r>
            <a:endParaRPr lang="en-US" sz="160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B83579B1-EC4D-E156-13FF-EE845E16A5B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AFA2DAEF-663B-8A14-54C6-1C7CFA4D3EB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NICHE MARKETS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EF1BF89-19E4-2528-0E3A-66132B02F1A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Pursue scalable customer service through sustainable strategies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34F3F11-0034-2C25-4517-EAA84DC9815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SUPPLY CHAINS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93634D6-5BF3-197B-74E4-89F4FAC1F80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Cultivate one-to-one customer service with robust ideas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1C050D-AA21-30AE-44CA-318C00ED2C4F}"/>
              </a:ext>
            </a:extLst>
          </p:cNvPr>
          <p:cNvSpPr/>
          <p:nvPr/>
        </p:nvSpPr>
        <p:spPr>
          <a:xfrm>
            <a:off x="508000" y="5372100"/>
            <a:ext cx="11137900" cy="1358900"/>
          </a:xfrm>
          <a:prstGeom prst="rect">
            <a:avLst/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07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610EFAAA-2AFE-1140-84FE-1EA5454ECF2C}"/>
              </a:ext>
            </a:extLst>
          </p:cNvPr>
          <p:cNvSpPr/>
          <p:nvPr/>
        </p:nvSpPr>
        <p:spPr>
          <a:xfrm>
            <a:off x="914401" y="1080539"/>
            <a:ext cx="9188604" cy="99358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67877-4939-FB4B-8C11-8A91337202EA}"/>
              </a:ext>
            </a:extLst>
          </p:cNvPr>
          <p:cNvSpPr txBox="1"/>
          <p:nvPr/>
        </p:nvSpPr>
        <p:spPr>
          <a:xfrm>
            <a:off x="1732156" y="964016"/>
            <a:ext cx="6675864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800" cap="all" spc="600" dirty="0">
                <a:solidFill>
                  <a:srgbClr val="CFF0D5"/>
                </a:solidFill>
                <a:latin typeface="Josefin Sans SemiBold" pitchFamily="2" charset="77"/>
              </a:rPr>
              <a:t>Week 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974A5-A723-8642-B907-7E8E2267EA17}"/>
              </a:ext>
            </a:extLst>
          </p:cNvPr>
          <p:cNvSpPr txBox="1"/>
          <p:nvPr/>
        </p:nvSpPr>
        <p:spPr>
          <a:xfrm>
            <a:off x="7137399" y="2254149"/>
            <a:ext cx="3723433" cy="36037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000" dirty="0" err="1">
                <a:latin typeface="Julius Sans One" panose="02000000000000000000" pitchFamily="2" charset="77"/>
              </a:rPr>
              <a:t>동키카</a:t>
            </a:r>
            <a:r>
              <a:rPr lang="ko-KR" altLang="en-US" sz="2000" dirty="0">
                <a:latin typeface="Julius Sans One" panose="02000000000000000000" pitchFamily="2" charset="77"/>
              </a:rPr>
              <a:t> 시뮬레이터를 사용하여 인공지능 학습 전체 과정을 살펴봄</a:t>
            </a:r>
            <a:endParaRPr lang="en-US" altLang="ko-KR" sz="2000" dirty="0">
              <a:latin typeface="Julius Sans One" panose="02000000000000000000" pitchFamily="2" charset="7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000" dirty="0">
                <a:latin typeface="Julius Sans One" panose="02000000000000000000" pitchFamily="2" charset="77"/>
              </a:rPr>
              <a:t>`</a:t>
            </a:r>
            <a:endParaRPr lang="en-US" sz="2000" dirty="0">
              <a:latin typeface="Julius Sans One" panose="02000000000000000000" pitchFamily="2" charset="77"/>
            </a:endParaRPr>
          </a:p>
          <a:p>
            <a:pPr algn="just">
              <a:lnSpc>
                <a:spcPct val="200000"/>
              </a:lnSpc>
            </a:pPr>
            <a:endParaRPr lang="en-US" sz="2000" dirty="0">
              <a:latin typeface="Julius Sans One" panose="02000000000000000000" pitchFamily="2" charset="77"/>
            </a:endParaRPr>
          </a:p>
          <a:p>
            <a:pPr algn="just">
              <a:lnSpc>
                <a:spcPct val="200000"/>
              </a:lnSpc>
            </a:pPr>
            <a:endParaRPr lang="en-US" sz="2000" dirty="0">
              <a:latin typeface="Julius Sans One" panose="02000000000000000000" pitchFamily="2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65FF0E-896A-F04C-B417-ACF0AB547A4A}"/>
              </a:ext>
            </a:extLst>
          </p:cNvPr>
          <p:cNvCxnSpPr>
            <a:cxnSpLocks/>
          </p:cNvCxnSpPr>
          <p:nvPr/>
        </p:nvCxnSpPr>
        <p:spPr>
          <a:xfrm>
            <a:off x="1732156" y="6242011"/>
            <a:ext cx="8370849" cy="0"/>
          </a:xfrm>
          <a:prstGeom prst="line">
            <a:avLst/>
          </a:prstGeom>
          <a:ln w="63500">
            <a:solidFill>
              <a:srgbClr val="1A7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192657-B39D-B41F-4B91-A70B07927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73" y="2434756"/>
            <a:ext cx="6011724" cy="32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6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9F83E994-6841-D446-B78D-D5FDC9282C5B}"/>
              </a:ext>
            </a:extLst>
          </p:cNvPr>
          <p:cNvSpPr/>
          <p:nvPr/>
        </p:nvSpPr>
        <p:spPr>
          <a:xfrm>
            <a:off x="914401" y="1080539"/>
            <a:ext cx="9188604" cy="99358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1A9BA-A235-9347-9B50-46CB4F4727F7}"/>
              </a:ext>
            </a:extLst>
          </p:cNvPr>
          <p:cNvSpPr txBox="1"/>
          <p:nvPr/>
        </p:nvSpPr>
        <p:spPr>
          <a:xfrm>
            <a:off x="1732156" y="964016"/>
            <a:ext cx="6675864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800" cap="all" spc="600" dirty="0">
                <a:solidFill>
                  <a:srgbClr val="CFF0D5"/>
                </a:solidFill>
                <a:latin typeface="Josefin Sans SemiBold" pitchFamily="2" charset="77"/>
              </a:rPr>
              <a:t>Week 01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BFB170-8DF6-C04E-A14D-A97EE4256574}"/>
              </a:ext>
            </a:extLst>
          </p:cNvPr>
          <p:cNvCxnSpPr>
            <a:cxnSpLocks/>
          </p:cNvCxnSpPr>
          <p:nvPr/>
        </p:nvCxnSpPr>
        <p:spPr>
          <a:xfrm>
            <a:off x="1732156" y="6242011"/>
            <a:ext cx="8370849" cy="0"/>
          </a:xfrm>
          <a:prstGeom prst="line">
            <a:avLst/>
          </a:prstGeom>
          <a:ln w="63500">
            <a:solidFill>
              <a:srgbClr val="1A7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B292E1D-0830-C61B-F1F2-F9F40FB0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18" y="2190650"/>
            <a:ext cx="3345236" cy="1651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548EEA-F7FE-59F8-9D9A-66B4F93A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18" y="3913769"/>
            <a:ext cx="3205537" cy="2257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F090A2-8C08-120E-417E-1D40D0D44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5350"/>
            <a:ext cx="3949699" cy="39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5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3F54998B-8CF3-E045-B7EC-54C8E40BB242}"/>
              </a:ext>
            </a:extLst>
          </p:cNvPr>
          <p:cNvSpPr/>
          <p:nvPr/>
        </p:nvSpPr>
        <p:spPr>
          <a:xfrm>
            <a:off x="914401" y="1080539"/>
            <a:ext cx="9188604" cy="99358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1A9BA-A235-9347-9B50-46CB4F4727F7}"/>
              </a:ext>
            </a:extLst>
          </p:cNvPr>
          <p:cNvSpPr txBox="1"/>
          <p:nvPr/>
        </p:nvSpPr>
        <p:spPr>
          <a:xfrm>
            <a:off x="1732156" y="964016"/>
            <a:ext cx="6675864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800" cap="all" spc="600" dirty="0">
                <a:solidFill>
                  <a:srgbClr val="CFF0D5"/>
                </a:solidFill>
                <a:latin typeface="Josefin Sans SemiBold" pitchFamily="2" charset="77"/>
              </a:rPr>
              <a:t>Week 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D3A737-A684-E949-8E9A-3C68CFF2C4B1}"/>
              </a:ext>
            </a:extLst>
          </p:cNvPr>
          <p:cNvSpPr txBox="1"/>
          <p:nvPr/>
        </p:nvSpPr>
        <p:spPr>
          <a:xfrm>
            <a:off x="5689600" y="2828761"/>
            <a:ext cx="4413405" cy="524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000" spc="200" dirty="0">
                <a:latin typeface="Julius Sans One" panose="02000000000000000000" pitchFamily="2" charset="77"/>
              </a:rPr>
              <a:t>자동차 조립 및 차선 만들기</a:t>
            </a:r>
            <a:endParaRPr lang="en-US" sz="2000" spc="200" dirty="0">
              <a:latin typeface="Julius Sans One" panose="02000000000000000000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56A5D3-3402-344B-9C9F-FA651879552B}"/>
              </a:ext>
            </a:extLst>
          </p:cNvPr>
          <p:cNvCxnSpPr>
            <a:cxnSpLocks/>
          </p:cNvCxnSpPr>
          <p:nvPr/>
        </p:nvCxnSpPr>
        <p:spPr>
          <a:xfrm>
            <a:off x="1732156" y="6242011"/>
            <a:ext cx="8370849" cy="0"/>
          </a:xfrm>
          <a:prstGeom prst="line">
            <a:avLst/>
          </a:prstGeom>
          <a:ln w="63500">
            <a:solidFill>
              <a:srgbClr val="1A7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C837D94-4BF5-4FF3-B9B8-F9613656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56" y="2190650"/>
            <a:ext cx="3891155" cy="38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4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3F54998B-8CF3-E045-B7EC-54C8E40BB242}"/>
              </a:ext>
            </a:extLst>
          </p:cNvPr>
          <p:cNvSpPr/>
          <p:nvPr/>
        </p:nvSpPr>
        <p:spPr>
          <a:xfrm>
            <a:off x="475786" y="467222"/>
            <a:ext cx="9188604" cy="993588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29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1A9BA-A235-9347-9B50-46CB4F4727F7}"/>
              </a:ext>
            </a:extLst>
          </p:cNvPr>
          <p:cNvSpPr txBox="1"/>
          <p:nvPr/>
        </p:nvSpPr>
        <p:spPr>
          <a:xfrm>
            <a:off x="1263666" y="376064"/>
            <a:ext cx="6675864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800" cap="all" spc="600" dirty="0">
                <a:solidFill>
                  <a:srgbClr val="CFF0D5"/>
                </a:solidFill>
                <a:latin typeface="Josefin Sans SemiBold" pitchFamily="2" charset="77"/>
              </a:rPr>
              <a:t>Week 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D3A737-A684-E949-8E9A-3C68CFF2C4B1}"/>
              </a:ext>
            </a:extLst>
          </p:cNvPr>
          <p:cNvSpPr txBox="1"/>
          <p:nvPr/>
        </p:nvSpPr>
        <p:spPr>
          <a:xfrm>
            <a:off x="8252829" y="1759326"/>
            <a:ext cx="2823121" cy="6290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400" spc="200" dirty="0">
                <a:latin typeface="Julius Sans One" panose="02000000000000000000" pitchFamily="2" charset="77"/>
              </a:rPr>
              <a:t>모터 제어 코드</a:t>
            </a:r>
            <a:endParaRPr lang="en-US" altLang="ko-KR" sz="2400" spc="200" dirty="0">
              <a:latin typeface="Julius Sans One" panose="02000000000000000000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56A5D3-3402-344B-9C9F-FA651879552B}"/>
              </a:ext>
            </a:extLst>
          </p:cNvPr>
          <p:cNvCxnSpPr>
            <a:cxnSpLocks/>
          </p:cNvCxnSpPr>
          <p:nvPr/>
        </p:nvCxnSpPr>
        <p:spPr>
          <a:xfrm>
            <a:off x="1732156" y="6242011"/>
            <a:ext cx="8370849" cy="0"/>
          </a:xfrm>
          <a:prstGeom prst="line">
            <a:avLst/>
          </a:prstGeom>
          <a:ln w="63500">
            <a:solidFill>
              <a:srgbClr val="1A7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FD61C79-C48E-E539-018B-A4B0CA97F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15609"/>
              </p:ext>
            </p:extLst>
          </p:nvPr>
        </p:nvGraphicFramePr>
        <p:xfrm>
          <a:off x="475786" y="1730281"/>
          <a:ext cx="7530033" cy="40164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10011">
                  <a:extLst>
                    <a:ext uri="{9D8B030D-6E8A-4147-A177-3AD203B41FA5}">
                      <a16:colId xmlns:a16="http://schemas.microsoft.com/office/drawing/2014/main" val="2408877973"/>
                    </a:ext>
                  </a:extLst>
                </a:gridCol>
                <a:gridCol w="2510011">
                  <a:extLst>
                    <a:ext uri="{9D8B030D-6E8A-4147-A177-3AD203B41FA5}">
                      <a16:colId xmlns:a16="http://schemas.microsoft.com/office/drawing/2014/main" val="336340240"/>
                    </a:ext>
                  </a:extLst>
                </a:gridCol>
                <a:gridCol w="2510011">
                  <a:extLst>
                    <a:ext uri="{9D8B030D-6E8A-4147-A177-3AD203B41FA5}">
                      <a16:colId xmlns:a16="http://schemas.microsoft.com/office/drawing/2014/main" val="4245012144"/>
                    </a:ext>
                  </a:extLst>
                </a:gridCol>
              </a:tblGrid>
              <a:tr h="40164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14043"/>
                  </a:ext>
                </a:extLst>
              </a:tr>
            </a:tbl>
          </a:graphicData>
        </a:graphic>
      </p:graphicFrame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C935EE0-BDF5-E31A-D88C-579793CB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7" y="1742018"/>
            <a:ext cx="2487060" cy="4004680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86FD0D0-8AE2-B017-B2ED-093F97A6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748" y="1742018"/>
            <a:ext cx="2487060" cy="4004680"/>
          </a:xfrm>
          <a:prstGeom prst="rect">
            <a:avLst/>
          </a:prstGeom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D10778D-0A4D-BD02-FCC9-707FBFE03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759" y="1742978"/>
            <a:ext cx="2487060" cy="40037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2A462B-F23B-13B9-4179-FC32B43CF41E}"/>
              </a:ext>
            </a:extLst>
          </p:cNvPr>
          <p:cNvSpPr txBox="1"/>
          <p:nvPr/>
        </p:nvSpPr>
        <p:spPr>
          <a:xfrm>
            <a:off x="8252829" y="2372383"/>
            <a:ext cx="2823121" cy="797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Julius Sans One" panose="02000000000000000000" pitchFamily="2" charset="77"/>
              </a:rPr>
              <a:t>좌</a:t>
            </a:r>
            <a:r>
              <a:rPr lang="en-US" altLang="ko-KR" sz="1400" dirty="0">
                <a:solidFill>
                  <a:schemeClr val="accent1"/>
                </a:solidFill>
                <a:latin typeface="Julius Sans One" panose="02000000000000000000" pitchFamily="2" charset="77"/>
              </a:rPr>
              <a:t>,</a:t>
            </a:r>
            <a:r>
              <a:rPr lang="ko-KR" altLang="en-US" sz="1400" dirty="0">
                <a:solidFill>
                  <a:schemeClr val="accent1"/>
                </a:solidFill>
                <a:latin typeface="Julius Sans One" panose="02000000000000000000" pitchFamily="2" charset="77"/>
              </a:rPr>
              <a:t>우 이동은 안쪽과 바깥쪽 출력을 다르게 주어 방향 제어</a:t>
            </a:r>
            <a:endParaRPr lang="en-US" altLang="ko-KR" sz="1400" dirty="0">
              <a:solidFill>
                <a:schemeClr val="accent1"/>
              </a:solidFill>
              <a:latin typeface="Julius Sans One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801903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0340F24E-AA30-A74C-BABD-ECDC7D6A5883}" vid="{69BDBBC3-7592-8946-9A84-C43D61B7EE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Bold Minimal</Template>
  <TotalTime>1457</TotalTime>
  <Words>328</Words>
  <Application>Microsoft Office PowerPoint</Application>
  <PresentationFormat>와이드스크린</PresentationFormat>
  <Paragraphs>103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Julius Sans One</vt:lpstr>
      <vt:lpstr>Josefin Sans Light</vt:lpstr>
      <vt:lpstr>Arial</vt:lpstr>
      <vt:lpstr>Josefin Sans SemiBold</vt:lpstr>
      <vt:lpstr>Custom Design</vt:lpstr>
      <vt:lpstr>PowerPoint 프레젠테이션</vt:lpstr>
      <vt:lpstr>PowerPoint 프레젠테이션</vt:lpstr>
      <vt:lpstr>PowerPoint 프레젠테이션</vt:lpstr>
      <vt:lpstr>PowerPoint 프레젠테이션</vt:lpstr>
      <vt:lpstr>주차별 프로젝트 수행단계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KangBeomsu</cp:lastModifiedBy>
  <cp:revision>46</cp:revision>
  <dcterms:created xsi:type="dcterms:W3CDTF">2024-01-17T05:01:42Z</dcterms:created>
  <dcterms:modified xsi:type="dcterms:W3CDTF">2024-03-03T13:11:46Z</dcterms:modified>
</cp:coreProperties>
</file>